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72" r:id="rId4"/>
    <p:sldId id="273" r:id="rId5"/>
    <p:sldId id="267" r:id="rId6"/>
    <p:sldId id="268" r:id="rId7"/>
    <p:sldId id="274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69515F-FF95-B435-7BC8-108EF5FDAEB7}" name="Sarah Hager" initials="SH" userId="S::sarah@asa2fly.com::d4c381f8-29c6-4f85-8db6-255d359fba20" providerId="AD"/>
  <p188:author id="{073AA299-FFFD-043D-756F-C35DF29CACE5}" name="Laura Fisher" initials="LF" userId="S::laura@asa2fly.com::06fd7721-2054-418f-b68a-44a53c3781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820"/>
    <a:srgbClr val="204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4"/>
    <p:restoredTop sz="96259"/>
  </p:normalViewPr>
  <p:slideViewPr>
    <p:cSldViewPr>
      <p:cViewPr varScale="1">
        <p:scale>
          <a:sx n="104" d="100"/>
          <a:sy n="104" d="100"/>
        </p:scale>
        <p:origin x="660" y="102"/>
      </p:cViewPr>
      <p:guideLst>
        <p:guide pos="3840"/>
        <p:guide orient="horz" pos="3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42276-B867-0745-DF59-3EEA08D2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E4077-3C52-6595-E061-E283EC93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F494C-2D66-91E9-D0E5-B66CF458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5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98C538-DF8E-5188-EB49-322A9553F78A}"/>
              </a:ext>
            </a:extLst>
          </p:cNvPr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3A12E93-50F8-87F8-63A6-A9662548297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>
            <a:lvl1pPr marL="0" indent="0">
              <a:lnSpc>
                <a:spcPts val="2500"/>
              </a:lnSpc>
              <a:defRPr>
                <a:solidFill>
                  <a:srgbClr val="6E2820"/>
                </a:solidFill>
              </a:defRPr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4515E19-1971-0834-E87C-092DF4D6D3E3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5981700"/>
            <a:ext cx="8609010" cy="876300"/>
          </a:xfrm>
        </p:spPr>
        <p:txBody>
          <a:bodyPr/>
          <a:lstStyle>
            <a:lvl1pPr marL="0" indent="0">
              <a:lnSpc>
                <a:spcPts val="2500"/>
              </a:lnSpc>
              <a:defRPr/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5AA0B2-E52A-4B5F-D351-A9DDB89AFFB9}"/>
              </a:ext>
            </a:extLst>
          </p:cNvPr>
          <p:cNvSpPr txBox="1"/>
          <p:nvPr userDrawn="1"/>
        </p:nvSpPr>
        <p:spPr>
          <a:xfrm>
            <a:off x="8944858" y="6658317"/>
            <a:ext cx="3247142" cy="196977"/>
          </a:xfrm>
          <a:prstGeom prst="rect">
            <a:avLst/>
          </a:prstGeom>
          <a:noFill/>
        </p:spPr>
        <p:txBody>
          <a:bodyPr wrap="square" rIns="64008" bIns="27432" rtlCol="0">
            <a:spAutoFit/>
          </a:bodyPr>
          <a:lstStyle/>
          <a:p>
            <a:pPr algn="r"/>
            <a:r>
              <a:rPr 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The Turbine Pilot’s Flight Manual | Gregory N. Brown and Mark J. Holt</a:t>
            </a:r>
          </a:p>
        </p:txBody>
      </p:sp>
    </p:spTree>
    <p:extLst>
      <p:ext uri="{BB962C8B-B14F-4D97-AF65-F5344CB8AC3E}">
        <p14:creationId xmlns:p14="http://schemas.microsoft.com/office/powerpoint/2010/main" val="1673624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1A30-1A78-4D4D-4356-3794CE1B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00A7-87E3-DCF2-A772-EE18AA9E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Aptos" panose="020B0004020202020204" pitchFamily="34" charset="0"/>
              </a:defRPr>
            </a:lvl1pPr>
            <a:lvl2pPr>
              <a:defRPr b="1">
                <a:latin typeface="Aptos" panose="020B0004020202020204" pitchFamily="34" charset="0"/>
              </a:defRPr>
            </a:lvl2pPr>
            <a:lvl3pPr>
              <a:defRPr b="1">
                <a:latin typeface="Aptos" panose="020B0004020202020204" pitchFamily="34" charset="0"/>
              </a:defRPr>
            </a:lvl3pPr>
            <a:lvl4pPr>
              <a:defRPr b="1">
                <a:latin typeface="Aptos" panose="020B0004020202020204" pitchFamily="34" charset="0"/>
              </a:defRPr>
            </a:lvl4pPr>
            <a:lvl5pPr>
              <a:defRPr b="1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CC46-72E3-486D-1CBE-CA270C45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530CE-45DA-86F1-52E1-2290512A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09ADF-C8CE-D8DE-BBCE-0E7F2F61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3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B192-27D7-82D1-CB70-C3C1B4C1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53D3C-B009-60BE-73EA-7B3CBAF0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592F7-1A27-62F8-3C91-EDF5A4C9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4893B-9100-492F-8879-89D60F95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747EE-FCF2-CE03-0ABF-BD018F67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1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3057-79D4-406E-9538-66832B7E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AE8CB-C607-F0DD-1DD6-7D4FE7096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15462-0A14-C270-CE14-2AD65DBF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5B9B-3203-F7B5-AEE2-1C1E863A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2FD73-4A3F-12DE-1341-B5D67E28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1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C2E8D-5884-53FD-1E52-13EBB6E04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7851B-6375-CD31-E656-0378F4AA7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26EFF-8D34-4648-96F7-5C21E2D5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E11C9-59FA-14CA-B207-B18C73F0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CDE9B-95C6-CCE8-97DC-A68850A4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EDC5F-C272-3CF1-0098-9ADC57D02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99B72-A7B3-200A-CD96-01F357B11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2BAB0E-C032-2C4D-BEBB-BE4437E7721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A6B3B-0A19-B73E-BBBD-D7AEFBE2A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9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0" r:id="rId3"/>
    <p:sldLayoutId id="2147483651" r:id="rId4"/>
    <p:sldLayoutId id="2147483658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38" indent="1651000" algn="l" defTabSz="914400" rtl="0" eaLnBrk="1" latinLnBrk="0" hangingPunct="1">
        <a:lnSpc>
          <a:spcPts val="2700"/>
        </a:lnSpc>
        <a:spcBef>
          <a:spcPts val="1000"/>
        </a:spcBef>
        <a:buFontTx/>
        <a:buNone/>
        <a:tabLst/>
        <a:defRPr sz="2200" b="1" i="0" kern="1200">
          <a:solidFill>
            <a:schemeClr val="tx1"/>
          </a:solidFill>
          <a:latin typeface="Aptos" panose="020B0004020202020204" pitchFamily="34" charset="0"/>
          <a:ea typeface="Roboto Medium" panose="02000000000000000000" pitchFamily="2" charset="0"/>
          <a:cs typeface="Roboto Medium" panose="02000000000000000000" pitchFamily="2" charset="0"/>
        </a:defRPr>
      </a:lvl1pPr>
      <a:lvl2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2pPr>
      <a:lvl3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3pPr>
      <a:lvl4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4pPr>
      <a:lvl5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lane on the runway&#10;&#10;Description automatically generated">
            <a:extLst>
              <a:ext uri="{FF2B5EF4-FFF2-40B4-BE49-F238E27FC236}">
                <a16:creationId xmlns:a16="http://schemas.microsoft.com/office/drawing/2014/main" id="{6F4FFF46-8BFB-03D0-935F-C5EAFAD815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book cover with text&#10;&#10;Description automatically generated">
            <a:extLst>
              <a:ext uri="{FF2B5EF4-FFF2-40B4-BE49-F238E27FC236}">
                <a16:creationId xmlns:a16="http://schemas.microsoft.com/office/drawing/2014/main" id="{DFD0B5D3-CA71-0ABD-C641-51AA91445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" y="457200"/>
            <a:ext cx="4846382" cy="3467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AD1388-5298-0717-94A5-35DC82217EE2}"/>
              </a:ext>
            </a:extLst>
          </p:cNvPr>
          <p:cNvSpPr txBox="1"/>
          <p:nvPr/>
        </p:nvSpPr>
        <p:spPr>
          <a:xfrm>
            <a:off x="5829300" y="685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ptos" panose="020B0004020202020204" pitchFamily="34" charset="0"/>
              </a:rPr>
              <a:t>Instructor Resources</a:t>
            </a:r>
          </a:p>
          <a:p>
            <a:pPr algn="r"/>
            <a:r>
              <a:rPr lang="en-US" sz="2400" b="1" dirty="0">
                <a:latin typeface="Aptos SemiBold" panose="020B0004020202020204" pitchFamily="34" charset="0"/>
              </a:rPr>
              <a:t>Chapter 12 Figures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92E82-D53A-57B4-1567-8F4D76149DCA}"/>
              </a:ext>
            </a:extLst>
          </p:cNvPr>
          <p:cNvSpPr txBox="1"/>
          <p:nvPr/>
        </p:nvSpPr>
        <p:spPr>
          <a:xfrm>
            <a:off x="9813516" y="6681401"/>
            <a:ext cx="2340384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Cover photo: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BeautyStock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stock.adobe.com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</a:rPr>
              <a:t> </a:t>
            </a:r>
            <a:endParaRPr lang="en-US" sz="900" i="1" dirty="0">
              <a:solidFill>
                <a:srgbClr val="F6C48F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3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12.7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Sample FAA holdover time guidelines for SAE Type IV Fluids. </a:t>
            </a:r>
            <a:r>
              <a:rPr lang="en-US" sz="1800" dirty="0"/>
              <a:t>(Example only; not for actual use.)</a:t>
            </a:r>
          </a:p>
        </p:txBody>
      </p:sp>
      <p:pic>
        <p:nvPicPr>
          <p:cNvPr id="13" name="Picture 12" descr="A diagram of a temperature chart&#10;&#10;Description automatically generated with medium confidence">
            <a:extLst>
              <a:ext uri="{FF2B5EF4-FFF2-40B4-BE49-F238E27FC236}">
                <a16:creationId xmlns:a16="http://schemas.microsoft.com/office/drawing/2014/main" id="{4298340B-FC2D-9606-2F44-B18FF50D0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242" y="152401"/>
            <a:ext cx="6469258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4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E8ACEC-7468-DA55-6E8D-67FE4180B193}"/>
              </a:ext>
            </a:extLst>
          </p:cNvPr>
          <p:cNvSpPr/>
          <p:nvPr/>
        </p:nvSpPr>
        <p:spPr>
          <a:xfrm>
            <a:off x="0" y="1286634"/>
            <a:ext cx="9948767" cy="431406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5019B8-B28C-EEE1-121C-52F1ED595D9C}"/>
              </a:ext>
            </a:extLst>
          </p:cNvPr>
          <p:cNvGrpSpPr/>
          <p:nvPr/>
        </p:nvGrpSpPr>
        <p:grpSpPr>
          <a:xfrm>
            <a:off x="457200" y="838200"/>
            <a:ext cx="7965464" cy="4953000"/>
            <a:chOff x="457200" y="838200"/>
            <a:chExt cx="7965464" cy="4953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DBE8382-B94B-143C-3A5A-1C08C44C734D}"/>
                </a:ext>
              </a:extLst>
            </p:cNvPr>
            <p:cNvCxnSpPr>
              <a:cxnSpLocks/>
            </p:cNvCxnSpPr>
            <p:nvPr/>
          </p:nvCxnSpPr>
          <p:spPr>
            <a:xfrm>
              <a:off x="727966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7E4FA6D-6DF3-F305-C749-B6C925A0B82F}"/>
                </a:ext>
              </a:extLst>
            </p:cNvPr>
            <p:cNvCxnSpPr>
              <a:cxnSpLocks/>
            </p:cNvCxnSpPr>
            <p:nvPr/>
          </p:nvCxnSpPr>
          <p:spPr>
            <a:xfrm>
              <a:off x="687833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95C4744-1F47-A593-E563-19C130C20610}"/>
                </a:ext>
              </a:extLst>
            </p:cNvPr>
            <p:cNvCxnSpPr>
              <a:cxnSpLocks/>
            </p:cNvCxnSpPr>
            <p:nvPr/>
          </p:nvCxnSpPr>
          <p:spPr>
            <a:xfrm>
              <a:off x="567437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5477EC-DB88-75E3-7AF6-E80F8BAE556F}"/>
                </a:ext>
              </a:extLst>
            </p:cNvPr>
            <p:cNvCxnSpPr>
              <a:cxnSpLocks/>
            </p:cNvCxnSpPr>
            <p:nvPr/>
          </p:nvCxnSpPr>
          <p:spPr>
            <a:xfrm>
              <a:off x="527305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3B65046-C890-19AA-1D45-7CA157778CBB}"/>
                </a:ext>
              </a:extLst>
            </p:cNvPr>
            <p:cNvCxnSpPr>
              <a:cxnSpLocks/>
            </p:cNvCxnSpPr>
            <p:nvPr/>
          </p:nvCxnSpPr>
          <p:spPr>
            <a:xfrm>
              <a:off x="487173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744FC1-0892-251D-7131-780DD53FB1EE}"/>
                </a:ext>
              </a:extLst>
            </p:cNvPr>
            <p:cNvCxnSpPr>
              <a:cxnSpLocks/>
            </p:cNvCxnSpPr>
            <p:nvPr/>
          </p:nvCxnSpPr>
          <p:spPr>
            <a:xfrm>
              <a:off x="447041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94689E5-C2A4-3BCA-6719-4EF8FB2FE142}"/>
                </a:ext>
              </a:extLst>
            </p:cNvPr>
            <p:cNvCxnSpPr>
              <a:cxnSpLocks/>
            </p:cNvCxnSpPr>
            <p:nvPr/>
          </p:nvCxnSpPr>
          <p:spPr>
            <a:xfrm>
              <a:off x="4069089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3FFEE3-BD5B-9063-720E-0358653BA13F}"/>
                </a:ext>
              </a:extLst>
            </p:cNvPr>
            <p:cNvCxnSpPr>
              <a:cxnSpLocks/>
            </p:cNvCxnSpPr>
            <p:nvPr/>
          </p:nvCxnSpPr>
          <p:spPr>
            <a:xfrm>
              <a:off x="3667768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D429E8F-C23D-8ECA-E81D-FF6C70D2EEFF}"/>
                </a:ext>
              </a:extLst>
            </p:cNvPr>
            <p:cNvCxnSpPr>
              <a:cxnSpLocks/>
            </p:cNvCxnSpPr>
            <p:nvPr/>
          </p:nvCxnSpPr>
          <p:spPr>
            <a:xfrm>
              <a:off x="3266447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241FABB-2598-B0D4-0705-4BADE865D5D7}"/>
                </a:ext>
              </a:extLst>
            </p:cNvPr>
            <p:cNvCxnSpPr>
              <a:cxnSpLocks/>
            </p:cNvCxnSpPr>
            <p:nvPr/>
          </p:nvCxnSpPr>
          <p:spPr>
            <a:xfrm>
              <a:off x="286512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779A48F-0580-FE1B-5D38-2C7914B8A9D5}"/>
                </a:ext>
              </a:extLst>
            </p:cNvPr>
            <p:cNvCxnSpPr>
              <a:cxnSpLocks/>
            </p:cNvCxnSpPr>
            <p:nvPr/>
          </p:nvCxnSpPr>
          <p:spPr>
            <a:xfrm>
              <a:off x="246380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775016-C137-D4EB-10AA-00B41DFABD39}"/>
                </a:ext>
              </a:extLst>
            </p:cNvPr>
            <p:cNvCxnSpPr>
              <a:cxnSpLocks/>
            </p:cNvCxnSpPr>
            <p:nvPr/>
          </p:nvCxnSpPr>
          <p:spPr>
            <a:xfrm>
              <a:off x="206248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E01F3A-6CA9-B825-4DC2-726E1FAFE1B0}"/>
                </a:ext>
              </a:extLst>
            </p:cNvPr>
            <p:cNvCxnSpPr>
              <a:cxnSpLocks/>
            </p:cNvCxnSpPr>
            <p:nvPr/>
          </p:nvCxnSpPr>
          <p:spPr>
            <a:xfrm>
              <a:off x="166116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34F1D64-A1F7-2332-E330-05A4809FC8B6}"/>
                </a:ext>
              </a:extLst>
            </p:cNvPr>
            <p:cNvCxnSpPr>
              <a:cxnSpLocks/>
            </p:cNvCxnSpPr>
            <p:nvPr/>
          </p:nvCxnSpPr>
          <p:spPr>
            <a:xfrm>
              <a:off x="125984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7743FB4-CACB-53FC-6EEF-9E1A5AC766FD}"/>
                </a:ext>
              </a:extLst>
            </p:cNvPr>
            <p:cNvCxnSpPr>
              <a:cxnSpLocks/>
            </p:cNvCxnSpPr>
            <p:nvPr/>
          </p:nvCxnSpPr>
          <p:spPr>
            <a:xfrm>
              <a:off x="85852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49A12C8-87F8-E65D-D54D-63819BCE14B8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6726FC1-1395-2F6D-D125-2AFE95BDC119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1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57AA01C-3061-0156-6D0F-376E7328DADD}"/>
                </a:ext>
              </a:extLst>
            </p:cNvPr>
            <p:cNvCxnSpPr>
              <a:cxnSpLocks/>
            </p:cNvCxnSpPr>
            <p:nvPr/>
          </p:nvCxnSpPr>
          <p:spPr>
            <a:xfrm>
              <a:off x="607569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8A04E09-B4FF-121E-71F7-F93CF5B1A46F}"/>
              </a:ext>
            </a:extLst>
          </p:cNvPr>
          <p:cNvSpPr txBox="1"/>
          <p:nvPr/>
        </p:nvSpPr>
        <p:spPr>
          <a:xfrm>
            <a:off x="1447800" y="3057054"/>
            <a:ext cx="5557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/>
              <a:t>Chapter 12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120516-B27D-0011-B6D6-61542F0309CD}"/>
              </a:ext>
            </a:extLst>
          </p:cNvPr>
          <p:cNvSpPr txBox="1"/>
          <p:nvPr/>
        </p:nvSpPr>
        <p:spPr>
          <a:xfrm>
            <a:off x="1455540" y="4084096"/>
            <a:ext cx="7871334" cy="144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spc="-150" dirty="0"/>
              <a:t>Airplane Handling</a:t>
            </a:r>
            <a:r>
              <a:rPr lang="en-US" sz="5400" spc="-150"/>
              <a:t>, Service, </a:t>
            </a:r>
            <a:r>
              <a:rPr lang="en-US" sz="5400" spc="-150" dirty="0"/>
              <a:t>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189041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0ACF457-D19F-1F46-0A7B-212858D1003A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12.1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39262-32D1-BB40-2D9A-CE31960A70A7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Flight deck preflight flow checks.</a:t>
            </a:r>
          </a:p>
          <a:p>
            <a:endParaRPr lang="en-US" dirty="0"/>
          </a:p>
        </p:txBody>
      </p:sp>
      <p:pic>
        <p:nvPicPr>
          <p:cNvPr id="8" name="Picture 7" descr="A diagram of a control room&#10;&#10;Description automatically generated">
            <a:extLst>
              <a:ext uri="{FF2B5EF4-FFF2-40B4-BE49-F238E27FC236}">
                <a16:creationId xmlns:a16="http://schemas.microsoft.com/office/drawing/2014/main" id="{02FAE7DD-4D64-2D3B-3650-2B14115FD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55431"/>
            <a:ext cx="6705600" cy="53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3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31537-8C24-905B-EA56-91EE286E785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Exterior preflight inspection.</a:t>
            </a:r>
          </a:p>
          <a:p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5CA2D55-B3E0-2871-7968-CBD5CE1457C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12.2</a:t>
            </a:r>
          </a:p>
        </p:txBody>
      </p:sp>
      <p:pic>
        <p:nvPicPr>
          <p:cNvPr id="8" name="Picture 7" descr="A drawing of an airplane&#10;&#10;Description automatically generated">
            <a:extLst>
              <a:ext uri="{FF2B5EF4-FFF2-40B4-BE49-F238E27FC236}">
                <a16:creationId xmlns:a16="http://schemas.microsoft.com/office/drawing/2014/main" id="{D278D009-0D82-C057-3F28-E28CDE922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69" y="381000"/>
            <a:ext cx="801646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1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3BE227-5DAF-8097-DDCD-BBA788C5C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205651"/>
            <a:ext cx="7953375" cy="5576007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12.3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Minimum equipment list (MEL).</a:t>
            </a:r>
          </a:p>
        </p:txBody>
      </p:sp>
    </p:spTree>
    <p:extLst>
      <p:ext uri="{BB962C8B-B14F-4D97-AF65-F5344CB8AC3E}">
        <p14:creationId xmlns:p14="http://schemas.microsoft.com/office/powerpoint/2010/main" val="34828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12.4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Sample nonessential equipment and furnishings (NEF) page.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6D0E1E-11D0-284F-89E7-A006DA636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62" b="7992"/>
          <a:stretch/>
        </p:blipFill>
        <p:spPr>
          <a:xfrm>
            <a:off x="571500" y="1506998"/>
            <a:ext cx="11049000" cy="287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2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99AE0-3FA6-5629-F8DE-F08F2894EC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Deicing Fluid Characteristics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7918F-4914-1684-F5B2-B2BD650D7D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34" b="-1"/>
          <a:stretch/>
        </p:blipFill>
        <p:spPr>
          <a:xfrm>
            <a:off x="605145" y="1257300"/>
            <a:ext cx="10981710" cy="339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7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0176"/>
            <a:ext cx="1905000" cy="527050"/>
          </a:xfrm>
        </p:spPr>
        <p:txBody>
          <a:bodyPr>
            <a:normAutofit/>
          </a:bodyPr>
          <a:lstStyle/>
          <a:p>
            <a:r>
              <a:rPr lang="en-US" dirty="0"/>
              <a:t>FIGURE 12.5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0176"/>
            <a:ext cx="8991600" cy="876300"/>
          </a:xfrm>
        </p:spPr>
        <p:txBody>
          <a:bodyPr>
            <a:noAutofit/>
          </a:bodyPr>
          <a:lstStyle/>
          <a:p>
            <a:r>
              <a:rPr lang="en-US" sz="2000" dirty="0"/>
              <a:t>Sample FAA holdover time guidelines for SAE Type I Fluid on critical aircraft surfaces composed predominantly of aluminum. </a:t>
            </a:r>
            <a:r>
              <a:rPr lang="en-US" sz="1600" dirty="0"/>
              <a:t>(Example only; not for actual use.)</a:t>
            </a:r>
          </a:p>
        </p:txBody>
      </p:sp>
      <p:pic>
        <p:nvPicPr>
          <p:cNvPr id="14" name="Picture 13" descr="A chart of different types of flight conditions&#10;&#10;Description automatically generated with medium confidence">
            <a:extLst>
              <a:ext uri="{FF2B5EF4-FFF2-40B4-BE49-F238E27FC236}">
                <a16:creationId xmlns:a16="http://schemas.microsoft.com/office/drawing/2014/main" id="{A8EBDD08-B204-AD81-0B69-882BD24F3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69334"/>
            <a:ext cx="8115300" cy="57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2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12.6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Sample FAA holdover time guidelines for SAE Type II Fluids</a:t>
            </a:r>
            <a:r>
              <a:rPr lang="en-US"/>
              <a:t>. </a:t>
            </a:r>
            <a:br>
              <a:rPr lang="en-US"/>
            </a:br>
            <a:r>
              <a:rPr lang="en-US" sz="1800"/>
              <a:t>(</a:t>
            </a:r>
            <a:r>
              <a:rPr lang="en-US" sz="1800" dirty="0"/>
              <a:t>Example only; not for actual use.)</a:t>
            </a:r>
          </a:p>
        </p:txBody>
      </p:sp>
      <p:pic>
        <p:nvPicPr>
          <p:cNvPr id="13" name="Picture 12" descr="A warning sign with red text&#10;&#10;Description automatically generated with medium confidence">
            <a:extLst>
              <a:ext uri="{FF2B5EF4-FFF2-40B4-BE49-F238E27FC236}">
                <a16:creationId xmlns:a16="http://schemas.microsoft.com/office/drawing/2014/main" id="{37DA572A-1869-5F74-9941-AAD5E3A31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747" y="152400"/>
            <a:ext cx="705050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61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137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SemiBold</vt:lpstr>
      <vt:lpstr>Arial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Kotomaimoce</dc:creator>
  <cp:lastModifiedBy>Laura Fisher</cp:lastModifiedBy>
  <cp:revision>47</cp:revision>
  <dcterms:created xsi:type="dcterms:W3CDTF">2024-02-28T00:44:40Z</dcterms:created>
  <dcterms:modified xsi:type="dcterms:W3CDTF">2024-07-15T20:22:34Z</dcterms:modified>
</cp:coreProperties>
</file>